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Average"/>
      <p:regular r:id="rId11"/>
    </p:embeddedFont>
    <p:embeddedFont>
      <p:font typeface="Oswald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verage-regular.fntdata"/><Relationship Id="rId10" Type="http://schemas.openxmlformats.org/officeDocument/2006/relationships/slide" Target="slides/slide6.xml"/><Relationship Id="rId13" Type="http://schemas.openxmlformats.org/officeDocument/2006/relationships/font" Target="fonts/Oswald-bold.fntdata"/><Relationship Id="rId12" Type="http://schemas.openxmlformats.org/officeDocument/2006/relationships/font" Target="fonts/Oswald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099" cy="206999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6999" cy="206999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Shape 14"/>
          <p:cNvSpPr txBox="1"/>
          <p:nvPr>
            <p:ph type="ctrTitle"/>
          </p:nvPr>
        </p:nvSpPr>
        <p:spPr>
          <a:xfrm>
            <a:off x="671257" y="990800"/>
            <a:ext cx="7801500" cy="1730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311700" y="1255275"/>
            <a:ext cx="8520599" cy="1890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32284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671250" y="2141250"/>
            <a:ext cx="7852199" cy="861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" name="Shape 42"/>
          <p:cNvSpPr txBox="1"/>
          <p:nvPr>
            <p:ph type="title"/>
          </p:nvPr>
        </p:nvSpPr>
        <p:spPr>
          <a:xfrm>
            <a:off x="265500" y="1081400"/>
            <a:ext cx="4045199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3" name="Shape 43"/>
          <p:cNvSpPr txBox="1"/>
          <p:nvPr>
            <p:ph idx="1" type="subTitle"/>
          </p:nvPr>
        </p:nvSpPr>
        <p:spPr>
          <a:xfrm>
            <a:off x="265500" y="2845200"/>
            <a:ext cx="4045199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0250" y="468100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ctrTitle"/>
          </p:nvPr>
        </p:nvSpPr>
        <p:spPr>
          <a:xfrm>
            <a:off x="671257" y="990800"/>
            <a:ext cx="7801500" cy="1730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Section 9: Forgetting</a:t>
            </a:r>
          </a:p>
        </p:txBody>
      </p:sp>
      <p:sp>
        <p:nvSpPr>
          <p:cNvPr id="60" name="Shape 60"/>
          <p:cNvSpPr txBox="1"/>
          <p:nvPr>
            <p:ph idx="1" type="subTitle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Emily Marty, Jonathan Bosnich, Lily Smith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/>
              <a:t>Forgetting can take three forms:</a:t>
            </a:r>
          </a:p>
          <a:p>
            <a:pPr indent="-330200" lvl="0" marL="457200" rtl="0">
              <a:spcBef>
                <a:spcPts val="0"/>
              </a:spcBef>
              <a:buSzPct val="100000"/>
            </a:pPr>
            <a:r>
              <a:rPr b="1" lang="en" sz="1600"/>
              <a:t>Encoding failure</a:t>
            </a:r>
            <a:r>
              <a:rPr lang="en" sz="1600"/>
              <a:t>- We cannot remember what we have not encoded. Memories cannot form without effortful processing</a:t>
            </a:r>
          </a:p>
          <a:p>
            <a:pPr indent="-330200" lvl="0" marL="457200" rtl="0">
              <a:spcBef>
                <a:spcPts val="0"/>
              </a:spcBef>
              <a:buSzPct val="100000"/>
            </a:pPr>
            <a:r>
              <a:rPr b="1" lang="en" sz="1600"/>
              <a:t>Storage Decay</a:t>
            </a:r>
            <a:r>
              <a:rPr lang="en" sz="1600"/>
              <a:t>- Even after encoding, we sometimes later forget it</a:t>
            </a:r>
          </a:p>
          <a:p>
            <a:pPr indent="-330200" lvl="0" marL="457200" rtl="0">
              <a:spcBef>
                <a:spcPts val="0"/>
              </a:spcBef>
              <a:buSzPct val="100000"/>
            </a:pPr>
            <a:r>
              <a:rPr b="1" lang="en" sz="1600"/>
              <a:t>Retrieval failure</a:t>
            </a:r>
            <a:r>
              <a:rPr lang="en" sz="1600"/>
              <a:t>- Learning some times may interfere with retrieving others. We also revise our own histories and we try to repress painful memories to protect our self-concept</a:t>
            </a:r>
          </a:p>
          <a:p>
            <a:pPr lvl="0">
              <a:spcBef>
                <a:spcPts val="0"/>
              </a:spcBef>
              <a:buNone/>
            </a:pPr>
            <a:r>
              <a:rPr lang="en" sz="1600"/>
              <a:t>Vocab terms: proactive interference, retroactive interference, mood-congruent memory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Seven Sins of Memory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/>
              <a:t>Three sins of forgetting:</a:t>
            </a:r>
          </a:p>
          <a:p>
            <a: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</a:pPr>
            <a:r>
              <a:rPr lang="en" sz="1600"/>
              <a:t>Absent-mindedness- inattention to details leading to encoding failure</a:t>
            </a:r>
          </a:p>
          <a:p>
            <a: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</a:pPr>
            <a:r>
              <a:rPr lang="en" sz="1600"/>
              <a:t>Transience: storage decay over time</a:t>
            </a:r>
          </a:p>
          <a:p>
            <a: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</a:pPr>
            <a:r>
              <a:rPr lang="en" sz="1600"/>
              <a:t>Blocking: inaccessibility of stored information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 sz="160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/>
              <a:t>Three sins of distortion:</a:t>
            </a:r>
          </a:p>
          <a:p>
            <a: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</a:pPr>
            <a:r>
              <a:rPr lang="en" sz="1600"/>
              <a:t>Misattribution: confusing the source of information</a:t>
            </a:r>
          </a:p>
          <a:p>
            <a: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</a:pPr>
            <a:r>
              <a:rPr lang="en" sz="1600"/>
              <a:t>Suggestibility: the lingering effects of misinformation</a:t>
            </a:r>
          </a:p>
          <a:p>
            <a: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</a:pPr>
            <a:r>
              <a:rPr lang="en" sz="1600"/>
              <a:t>Bias: belief-colored recollections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1408825" y="2976725"/>
            <a:ext cx="5221799" cy="2005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/>
              <a:t>One Sin of Intrusion:</a:t>
            </a:r>
          </a:p>
          <a:p>
            <a:pPr indent="-330200" lvl="0" marL="45720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SzPct val="100000"/>
            </a:pPr>
            <a:r>
              <a:rPr lang="en" sz="1600"/>
              <a:t>Persistence: unwanted memories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" sz="1600"/>
              <a:t>	ex. being haunted by images of sexual assault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 sz="1600"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Mood-Congruent Memory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-Definition: The tendency to recall experiences that are consistent with one’s current good or bad mood.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-Example: Remembering the elation of the Broncos winning the Super Bowl whenever you are having a good time at a football game.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-Anecdote: Whenever I am having a good time with my family, I remember an awesome family vacation from when I was seven years old.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Proactive Interference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-Definition: The disruptive effect of prior learning on the recall of new information.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-Example: Not being able to remember a new locker combination because you can only remember the locker combination you had last year.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-Anecdote: Since I learned my dad’s license plate when I was young, I have difficulty remembering my own license plate.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Retroactive Interference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-Definition: The disruptive effect of new learning on the recall of old information.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-Example: After learning a new password for a new email account, you may forget the password of your high school email account.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-Anecdote: After being told the recipe of a desert, I forgot components to the recipe of the main dish.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